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Calibri" panose="020F0502020204030204" pitchFamily="34" charset="0"/>
      <p:regular r:id="rId11"/>
      <p:bold r:id="rId12"/>
      <p:italic r:id="rId13"/>
      <p:boldItalic r:id="rId14"/>
    </p:embeddedFont>
    <p:embeddedFont>
      <p:font typeface="Roboto" panose="02000000000000000000" pitchFamily="2" charset="0"/>
      <p:regular r:id="rId15"/>
      <p:bold r:id="rId16"/>
    </p:embeddedFont>
    <p:embeddedFont>
      <p:font typeface="Roboto Bold" panose="02000000000000000000" pitchFamily="2" charset="0"/>
      <p:bold r:id="rId17"/>
    </p:embeddedFont>
    <p:embeddedFont>
      <p:font typeface="Roboto Medium" panose="02000000000000000000" pitchFamily="2"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1" d="100"/>
          <a:sy n="61" d="100"/>
        </p:scale>
        <p:origin x="61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321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18">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1815703"/>
            <a:ext cx="7415927" cy="1543050"/>
          </a:xfrm>
          <a:prstGeom prst="rect">
            <a:avLst/>
          </a:prstGeom>
          <a:noFill/>
          <a:ln/>
        </p:spPr>
        <p:txBody>
          <a:bodyPr wrap="square" lIns="0" tIns="0" rIns="0" bIns="0" rtlCol="0" anchor="t"/>
          <a:lstStyle/>
          <a:p>
            <a:pPr marL="0" indent="0">
              <a:lnSpc>
                <a:spcPts val="6050"/>
              </a:lnSpc>
              <a:buNone/>
            </a:pPr>
            <a:r>
              <a:rPr lang="en-US" sz="4850" dirty="0">
                <a:solidFill>
                  <a:srgbClr val="FFFFFF"/>
                </a:solidFill>
                <a:latin typeface="Roboto Medium" pitchFamily="34" charset="0"/>
                <a:ea typeface="Roboto Medium" pitchFamily="34" charset="-122"/>
                <a:cs typeface="Roboto Medium" pitchFamily="34" charset="-120"/>
              </a:rPr>
              <a:t>Cyclone Forecasting Using Machine Learning</a:t>
            </a:r>
            <a:endParaRPr lang="en-US" sz="4850" dirty="0"/>
          </a:p>
        </p:txBody>
      </p:sp>
      <p:sp>
        <p:nvSpPr>
          <p:cNvPr id="4" name="Text 1"/>
          <p:cNvSpPr/>
          <p:nvPr/>
        </p:nvSpPr>
        <p:spPr>
          <a:xfrm>
            <a:off x="864037" y="3729038"/>
            <a:ext cx="7415927" cy="1975247"/>
          </a:xfrm>
          <a:prstGeom prst="rect">
            <a:avLst/>
          </a:prstGeom>
          <a:noFill/>
          <a:ln/>
        </p:spPr>
        <p:txBody>
          <a:bodyPr wrap="squar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Cyclones, with their devastating winds and surges, have long been a concern for meteorologists. Over the past century, various studies have been conducted on their structures and forecasting methods. This presentation explores the use of machine learning as a new approach for cyclone prediction and the advancements it offers.</a:t>
            </a:r>
            <a:endParaRPr lang="en-US" sz="1900" dirty="0"/>
          </a:p>
        </p:txBody>
      </p:sp>
      <p:sp>
        <p:nvSpPr>
          <p:cNvPr id="5" name="Shape 2"/>
          <p:cNvSpPr/>
          <p:nvPr/>
        </p:nvSpPr>
        <p:spPr>
          <a:xfrm>
            <a:off x="864037" y="6000393"/>
            <a:ext cx="394930" cy="394930"/>
          </a:xfrm>
          <a:prstGeom prst="roundRect">
            <a:avLst>
              <a:gd name="adj" fmla="val 23151155"/>
            </a:avLst>
          </a:prstGeom>
          <a:noFill/>
          <a:ln w="7620">
            <a:solidFill>
              <a:srgbClr val="FFFFFF"/>
            </a:solidFill>
            <a:prstDash val="solid"/>
          </a:ln>
        </p:spPr>
        <p:txBody>
          <a:bodyPr/>
          <a:lstStyle/>
          <a:p>
            <a:endParaRPr lang="en-US" dirty="0"/>
          </a:p>
        </p:txBody>
      </p:sp>
      <p:sp>
        <p:nvSpPr>
          <p:cNvPr id="7" name="Text 3"/>
          <p:cNvSpPr/>
          <p:nvPr/>
        </p:nvSpPr>
        <p:spPr>
          <a:xfrm>
            <a:off x="1382316" y="5981938"/>
            <a:ext cx="2748915" cy="431959"/>
          </a:xfrm>
          <a:prstGeom prst="rect">
            <a:avLst/>
          </a:prstGeom>
          <a:noFill/>
          <a:ln/>
        </p:spPr>
        <p:txBody>
          <a:bodyPr wrap="none" lIns="0" tIns="0" rIns="0" bIns="0" rtlCol="0" anchor="t"/>
          <a:lstStyle/>
          <a:p>
            <a:pPr marL="0" indent="0" algn="l">
              <a:lnSpc>
                <a:spcPts val="3400"/>
              </a:lnSpc>
              <a:buNone/>
            </a:pPr>
            <a:r>
              <a:rPr lang="en-US" sz="2400" b="1" dirty="0">
                <a:solidFill>
                  <a:srgbClr val="CFD0D8"/>
                </a:solidFill>
                <a:latin typeface="Roboto Bold" pitchFamily="34" charset="0"/>
                <a:ea typeface="Roboto Bold" pitchFamily="34" charset="-122"/>
                <a:cs typeface="Roboto Bold" pitchFamily="34" charset="-120"/>
              </a:rPr>
              <a:t>Md </a:t>
            </a:r>
            <a:r>
              <a:rPr lang="en-US" sz="2400" b="1" dirty="0" err="1">
                <a:solidFill>
                  <a:srgbClr val="CFD0D8"/>
                </a:solidFill>
                <a:latin typeface="Roboto Bold" pitchFamily="34" charset="0"/>
                <a:ea typeface="Roboto Bold" pitchFamily="34" charset="-122"/>
                <a:cs typeface="Roboto Bold" pitchFamily="34" charset="-120"/>
              </a:rPr>
              <a:t>Mahamud</a:t>
            </a:r>
            <a:r>
              <a:rPr lang="en-US" sz="2400" b="1" dirty="0">
                <a:solidFill>
                  <a:srgbClr val="CFD0D8"/>
                </a:solidFill>
                <a:latin typeface="Roboto Bold" pitchFamily="34" charset="0"/>
                <a:ea typeface="Roboto Bold" pitchFamily="34" charset="-122"/>
                <a:cs typeface="Roboto Bold" pitchFamily="34" charset="-120"/>
              </a:rPr>
              <a:t> Hasan</a:t>
            </a:r>
            <a:endParaRPr 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4037" y="2005489"/>
            <a:ext cx="10766703" cy="771525"/>
          </a:xfrm>
          <a:prstGeom prst="rect">
            <a:avLst/>
          </a:prstGeom>
          <a:noFill/>
          <a:ln/>
        </p:spPr>
        <p:txBody>
          <a:bodyPr wrap="none" lIns="0" tIns="0" rIns="0" bIns="0" rtlCol="0" anchor="t"/>
          <a:lstStyle/>
          <a:p>
            <a:pPr marL="0" indent="0">
              <a:lnSpc>
                <a:spcPts val="6050"/>
              </a:lnSpc>
              <a:buNone/>
            </a:pPr>
            <a:r>
              <a:rPr lang="en-US" sz="4850" dirty="0">
                <a:solidFill>
                  <a:srgbClr val="FFFFFF"/>
                </a:solidFill>
                <a:latin typeface="Roboto Medium" pitchFamily="34" charset="0"/>
                <a:ea typeface="Roboto Medium" pitchFamily="34" charset="-122"/>
                <a:cs typeface="Roboto Medium" pitchFamily="34" charset="-120"/>
              </a:rPr>
              <a:t>The Challenges of Cyclone Forecasting</a:t>
            </a:r>
            <a:endParaRPr lang="en-US" sz="4850" dirty="0"/>
          </a:p>
        </p:txBody>
      </p:sp>
      <p:sp>
        <p:nvSpPr>
          <p:cNvPr id="3" name="Text 1"/>
          <p:cNvSpPr/>
          <p:nvPr/>
        </p:nvSpPr>
        <p:spPr>
          <a:xfrm>
            <a:off x="864037" y="3394115"/>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FFFFF"/>
                </a:solidFill>
                <a:latin typeface="Roboto Medium" pitchFamily="34" charset="0"/>
                <a:ea typeface="Roboto Medium" pitchFamily="34" charset="-122"/>
                <a:cs typeface="Roboto Medium" pitchFamily="34" charset="-120"/>
              </a:rPr>
              <a:t>Genesis and Intensity</a:t>
            </a:r>
            <a:endParaRPr lang="en-US" sz="2400" dirty="0"/>
          </a:p>
        </p:txBody>
      </p:sp>
      <p:sp>
        <p:nvSpPr>
          <p:cNvPr id="4" name="Text 2"/>
          <p:cNvSpPr/>
          <p:nvPr/>
        </p:nvSpPr>
        <p:spPr>
          <a:xfrm>
            <a:off x="864037" y="4026694"/>
            <a:ext cx="6150054" cy="1580198"/>
          </a:xfrm>
          <a:prstGeom prst="rect">
            <a:avLst/>
          </a:prstGeom>
          <a:noFill/>
          <a:ln/>
        </p:spPr>
        <p:txBody>
          <a:bodyPr wrap="squar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Predicting cyclone genesis and intensity is particularly challenging due to the complex and poorly defined nature of these events. Statistical models often struggle to represent the intricate physical processes involved.</a:t>
            </a:r>
            <a:endParaRPr lang="en-US" sz="1900" dirty="0"/>
          </a:p>
        </p:txBody>
      </p:sp>
      <p:sp>
        <p:nvSpPr>
          <p:cNvPr id="5" name="Text 3"/>
          <p:cNvSpPr/>
          <p:nvPr/>
        </p:nvSpPr>
        <p:spPr>
          <a:xfrm>
            <a:off x="7623929" y="3394115"/>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FFFFF"/>
                </a:solidFill>
                <a:latin typeface="Roboto Medium" pitchFamily="34" charset="0"/>
                <a:ea typeface="Roboto Medium" pitchFamily="34" charset="-122"/>
                <a:cs typeface="Roboto Medium" pitchFamily="34" charset="-120"/>
              </a:rPr>
              <a:t>Accuracy of Models</a:t>
            </a:r>
            <a:endParaRPr lang="en-US" sz="2400" dirty="0"/>
          </a:p>
        </p:txBody>
      </p:sp>
      <p:sp>
        <p:nvSpPr>
          <p:cNvPr id="6" name="Text 4"/>
          <p:cNvSpPr/>
          <p:nvPr/>
        </p:nvSpPr>
        <p:spPr>
          <a:xfrm>
            <a:off x="7623929" y="4026694"/>
            <a:ext cx="6150054" cy="1975247"/>
          </a:xfrm>
          <a:prstGeom prst="rect">
            <a:avLst/>
          </a:prstGeom>
          <a:noFill/>
          <a:ln/>
        </p:spPr>
        <p:txBody>
          <a:bodyPr wrap="squar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Traditional cyclone models often lack accuracy, especially in predicting cyclone genesis and intensity. Factors such as inaccurate vortex initialization and incomplete representation of physical processes contribute to these limitations.</a:t>
            </a:r>
            <a:endParaRPr lang="en-US" sz="1900" dirty="0"/>
          </a:p>
        </p:txBody>
      </p:sp>
      <p:pic>
        <p:nvPicPr>
          <p:cNvPr id="8" name="Picture 7">
            <a:extLst>
              <a:ext uri="{FF2B5EF4-FFF2-40B4-BE49-F238E27FC236}">
                <a16:creationId xmlns:a16="http://schemas.microsoft.com/office/drawing/2014/main" id="{0E76FAA3-1D78-4C0F-A6D4-C228F6D86623}"/>
              </a:ext>
            </a:extLst>
          </p:cNvPr>
          <p:cNvPicPr>
            <a:picLocks noChangeAspect="1"/>
          </p:cNvPicPr>
          <p:nvPr/>
        </p:nvPicPr>
        <p:blipFill>
          <a:blip r:embed="rId3"/>
          <a:stretch>
            <a:fillRect/>
          </a:stretch>
        </p:blipFill>
        <p:spPr>
          <a:xfrm>
            <a:off x="12755921" y="7364486"/>
            <a:ext cx="1874479" cy="86511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33782" y="706874"/>
            <a:ext cx="8362593" cy="655201"/>
          </a:xfrm>
          <a:prstGeom prst="rect">
            <a:avLst/>
          </a:prstGeom>
          <a:noFill/>
          <a:ln/>
        </p:spPr>
        <p:txBody>
          <a:bodyPr wrap="none" lIns="0" tIns="0" rIns="0" bIns="0" rtlCol="0" anchor="t"/>
          <a:lstStyle/>
          <a:p>
            <a:pPr marL="0" indent="0">
              <a:lnSpc>
                <a:spcPts val="5150"/>
              </a:lnSpc>
              <a:buNone/>
            </a:pPr>
            <a:r>
              <a:rPr lang="en-US" sz="4100" dirty="0">
                <a:solidFill>
                  <a:srgbClr val="FFFFFF"/>
                </a:solidFill>
                <a:latin typeface="Roboto Medium" pitchFamily="34" charset="0"/>
                <a:ea typeface="Roboto Medium" pitchFamily="34" charset="-122"/>
                <a:cs typeface="Roboto Medium" pitchFamily="34" charset="-120"/>
              </a:rPr>
              <a:t>Machine Learning: A New Approach</a:t>
            </a:r>
            <a:endParaRPr lang="en-US" sz="4100" dirty="0"/>
          </a:p>
        </p:txBody>
      </p:sp>
      <p:pic>
        <p:nvPicPr>
          <p:cNvPr id="3" name="Image 0" descr="preencoded.png"/>
          <p:cNvPicPr>
            <a:picLocks noChangeAspect="1"/>
          </p:cNvPicPr>
          <p:nvPr/>
        </p:nvPicPr>
        <p:blipFill>
          <a:blip r:embed="rId3"/>
          <a:stretch>
            <a:fillRect/>
          </a:stretch>
        </p:blipFill>
        <p:spPr>
          <a:xfrm>
            <a:off x="2938463" y="1781413"/>
            <a:ext cx="2171819" cy="1878806"/>
          </a:xfrm>
          <a:prstGeom prst="rect">
            <a:avLst/>
          </a:prstGeom>
        </p:spPr>
      </p:pic>
      <p:sp>
        <p:nvSpPr>
          <p:cNvPr id="4" name="Text 1"/>
          <p:cNvSpPr/>
          <p:nvPr/>
        </p:nvSpPr>
        <p:spPr>
          <a:xfrm>
            <a:off x="3949779" y="2761536"/>
            <a:ext cx="148947" cy="419219"/>
          </a:xfrm>
          <a:prstGeom prst="rect">
            <a:avLst/>
          </a:prstGeom>
          <a:noFill/>
          <a:ln/>
        </p:spPr>
        <p:txBody>
          <a:bodyPr wrap="none" lIns="0" tIns="0" rIns="0" bIns="0" rtlCol="0" anchor="t"/>
          <a:lstStyle/>
          <a:p>
            <a:pPr marL="0" indent="0" algn="ctr">
              <a:lnSpc>
                <a:spcPts val="3300"/>
              </a:lnSpc>
              <a:buNone/>
            </a:pPr>
            <a:r>
              <a:rPr lang="en-US" sz="2050" dirty="0">
                <a:solidFill>
                  <a:srgbClr val="CFD0D8"/>
                </a:solidFill>
                <a:latin typeface="Roboto Medium" pitchFamily="34" charset="0"/>
                <a:ea typeface="Roboto Medium" pitchFamily="34" charset="-122"/>
                <a:cs typeface="Roboto Medium" pitchFamily="34" charset="-120"/>
              </a:rPr>
              <a:t>1</a:t>
            </a:r>
            <a:endParaRPr lang="en-US" sz="2050" dirty="0"/>
          </a:p>
        </p:txBody>
      </p:sp>
      <p:sp>
        <p:nvSpPr>
          <p:cNvPr id="5" name="Text 2"/>
          <p:cNvSpPr/>
          <p:nvPr/>
        </p:nvSpPr>
        <p:spPr>
          <a:xfrm>
            <a:off x="5319951" y="1991082"/>
            <a:ext cx="2620923" cy="327541"/>
          </a:xfrm>
          <a:prstGeom prst="rect">
            <a:avLst/>
          </a:prstGeom>
          <a:noFill/>
          <a:ln/>
        </p:spPr>
        <p:txBody>
          <a:bodyPr wrap="none" lIns="0" tIns="0" rIns="0" bIns="0" rtlCol="0" anchor="t"/>
          <a:lstStyle/>
          <a:p>
            <a:pPr marL="0" indent="0" algn="l">
              <a:lnSpc>
                <a:spcPts val="2550"/>
              </a:lnSpc>
              <a:buNone/>
            </a:pPr>
            <a:r>
              <a:rPr lang="en-US" sz="2050" dirty="0">
                <a:solidFill>
                  <a:srgbClr val="CFD0D8"/>
                </a:solidFill>
                <a:latin typeface="Roboto Medium" pitchFamily="34" charset="0"/>
                <a:ea typeface="Roboto Medium" pitchFamily="34" charset="-122"/>
                <a:cs typeface="Roboto Medium" pitchFamily="34" charset="-120"/>
              </a:rPr>
              <a:t>Data-Driven</a:t>
            </a:r>
            <a:endParaRPr lang="en-US" sz="2050" dirty="0"/>
          </a:p>
        </p:txBody>
      </p:sp>
      <p:sp>
        <p:nvSpPr>
          <p:cNvPr id="6" name="Text 3"/>
          <p:cNvSpPr/>
          <p:nvPr/>
        </p:nvSpPr>
        <p:spPr>
          <a:xfrm>
            <a:off x="5319951" y="2444353"/>
            <a:ext cx="8366998" cy="1006197"/>
          </a:xfrm>
          <a:prstGeom prst="rect">
            <a:avLst/>
          </a:prstGeom>
          <a:noFill/>
          <a:ln/>
        </p:spPr>
        <p:txBody>
          <a:bodyPr wrap="square" lIns="0" tIns="0" rIns="0" bIns="0" rtlCol="0" anchor="t"/>
          <a:lstStyle/>
          <a:p>
            <a:pPr marL="0" indent="0" algn="l">
              <a:lnSpc>
                <a:spcPts val="2600"/>
              </a:lnSpc>
              <a:buNone/>
            </a:pPr>
            <a:r>
              <a:rPr lang="en-US" sz="1650" dirty="0">
                <a:solidFill>
                  <a:srgbClr val="CFD0D8"/>
                </a:solidFill>
                <a:latin typeface="Roboto" pitchFamily="34" charset="0"/>
                <a:ea typeface="Roboto" pitchFamily="34" charset="-122"/>
                <a:cs typeface="Roboto" pitchFamily="34" charset="-120"/>
              </a:rPr>
              <a:t>Machine learning algorithms learn from data to identify patterns and relationships, enabling them to make predictions even when the underlying physical mechanisms are unclear.</a:t>
            </a:r>
            <a:endParaRPr lang="en-US" sz="1650" dirty="0"/>
          </a:p>
        </p:txBody>
      </p:sp>
      <p:sp>
        <p:nvSpPr>
          <p:cNvPr id="7" name="Shape 4"/>
          <p:cNvSpPr/>
          <p:nvPr/>
        </p:nvSpPr>
        <p:spPr>
          <a:xfrm>
            <a:off x="5162669" y="3676888"/>
            <a:ext cx="8681561" cy="11430"/>
          </a:xfrm>
          <a:prstGeom prst="roundRect">
            <a:avLst>
              <a:gd name="adj" fmla="val 770479"/>
            </a:avLst>
          </a:prstGeom>
          <a:solidFill>
            <a:srgbClr val="313E80"/>
          </a:solidFill>
          <a:ln/>
        </p:spPr>
      </p:sp>
      <p:pic>
        <p:nvPicPr>
          <p:cNvPr id="8" name="Image 1" descr="preencoded.png"/>
          <p:cNvPicPr>
            <a:picLocks noChangeAspect="1"/>
          </p:cNvPicPr>
          <p:nvPr/>
        </p:nvPicPr>
        <p:blipFill>
          <a:blip r:embed="rId4"/>
          <a:stretch>
            <a:fillRect/>
          </a:stretch>
        </p:blipFill>
        <p:spPr>
          <a:xfrm>
            <a:off x="1852612" y="3712607"/>
            <a:ext cx="4343638" cy="1878806"/>
          </a:xfrm>
          <a:prstGeom prst="rect">
            <a:avLst/>
          </a:prstGeom>
        </p:spPr>
      </p:pic>
      <p:sp>
        <p:nvSpPr>
          <p:cNvPr id="9" name="Text 5"/>
          <p:cNvSpPr/>
          <p:nvPr/>
        </p:nvSpPr>
        <p:spPr>
          <a:xfrm>
            <a:off x="3949898" y="4442341"/>
            <a:ext cx="148947" cy="419219"/>
          </a:xfrm>
          <a:prstGeom prst="rect">
            <a:avLst/>
          </a:prstGeom>
          <a:noFill/>
          <a:ln/>
        </p:spPr>
        <p:txBody>
          <a:bodyPr wrap="none" lIns="0" tIns="0" rIns="0" bIns="0" rtlCol="0" anchor="t"/>
          <a:lstStyle/>
          <a:p>
            <a:pPr marL="0" indent="0" algn="ctr">
              <a:lnSpc>
                <a:spcPts val="3300"/>
              </a:lnSpc>
              <a:buNone/>
            </a:pPr>
            <a:r>
              <a:rPr lang="en-US" sz="2050" dirty="0">
                <a:solidFill>
                  <a:srgbClr val="CFD0D8"/>
                </a:solidFill>
                <a:latin typeface="Roboto Medium" pitchFamily="34" charset="0"/>
                <a:ea typeface="Roboto Medium" pitchFamily="34" charset="-122"/>
                <a:cs typeface="Roboto Medium" pitchFamily="34" charset="-120"/>
              </a:rPr>
              <a:t>2</a:t>
            </a:r>
            <a:endParaRPr lang="en-US" sz="2050" dirty="0"/>
          </a:p>
        </p:txBody>
      </p:sp>
      <p:sp>
        <p:nvSpPr>
          <p:cNvPr id="10" name="Text 6"/>
          <p:cNvSpPr/>
          <p:nvPr/>
        </p:nvSpPr>
        <p:spPr>
          <a:xfrm>
            <a:off x="6405920" y="3922276"/>
            <a:ext cx="2620923" cy="327541"/>
          </a:xfrm>
          <a:prstGeom prst="rect">
            <a:avLst/>
          </a:prstGeom>
          <a:noFill/>
          <a:ln/>
        </p:spPr>
        <p:txBody>
          <a:bodyPr wrap="none" lIns="0" tIns="0" rIns="0" bIns="0" rtlCol="0" anchor="t"/>
          <a:lstStyle/>
          <a:p>
            <a:pPr marL="0" indent="0" algn="l">
              <a:lnSpc>
                <a:spcPts val="2550"/>
              </a:lnSpc>
              <a:buNone/>
            </a:pPr>
            <a:r>
              <a:rPr lang="en-US" sz="2050" dirty="0">
                <a:solidFill>
                  <a:srgbClr val="CFD0D8"/>
                </a:solidFill>
                <a:latin typeface="Roboto Medium" pitchFamily="34" charset="0"/>
                <a:ea typeface="Roboto Medium" pitchFamily="34" charset="-122"/>
                <a:cs typeface="Roboto Medium" pitchFamily="34" charset="-120"/>
              </a:rPr>
              <a:t>Predictive Accuracy</a:t>
            </a:r>
            <a:endParaRPr lang="en-US" sz="2050" dirty="0"/>
          </a:p>
        </p:txBody>
      </p:sp>
      <p:sp>
        <p:nvSpPr>
          <p:cNvPr id="11" name="Text 7"/>
          <p:cNvSpPr/>
          <p:nvPr/>
        </p:nvSpPr>
        <p:spPr>
          <a:xfrm>
            <a:off x="6405920" y="4375547"/>
            <a:ext cx="7281029" cy="1006197"/>
          </a:xfrm>
          <a:prstGeom prst="rect">
            <a:avLst/>
          </a:prstGeom>
          <a:noFill/>
          <a:ln/>
        </p:spPr>
        <p:txBody>
          <a:bodyPr wrap="square" lIns="0" tIns="0" rIns="0" bIns="0" rtlCol="0" anchor="t"/>
          <a:lstStyle/>
          <a:p>
            <a:pPr marL="0" indent="0" algn="l">
              <a:lnSpc>
                <a:spcPts val="2600"/>
              </a:lnSpc>
              <a:buNone/>
            </a:pPr>
            <a:r>
              <a:rPr lang="en-US" sz="1650" dirty="0">
                <a:solidFill>
                  <a:srgbClr val="CFD0D8"/>
                </a:solidFill>
                <a:latin typeface="Roboto" pitchFamily="34" charset="0"/>
                <a:ea typeface="Roboto" pitchFamily="34" charset="-122"/>
                <a:cs typeface="Roboto" pitchFamily="34" charset="-120"/>
              </a:rPr>
              <a:t>Machine learning models can potentially improve cyclone prediction accuracy by leveraging vast amounts of data and capturing complex, nonlinear relationships.</a:t>
            </a:r>
            <a:endParaRPr lang="en-US" sz="1650" dirty="0"/>
          </a:p>
        </p:txBody>
      </p:sp>
      <p:sp>
        <p:nvSpPr>
          <p:cNvPr id="12" name="Shape 8"/>
          <p:cNvSpPr/>
          <p:nvPr/>
        </p:nvSpPr>
        <p:spPr>
          <a:xfrm>
            <a:off x="6248638" y="5608082"/>
            <a:ext cx="7595592" cy="11430"/>
          </a:xfrm>
          <a:prstGeom prst="roundRect">
            <a:avLst>
              <a:gd name="adj" fmla="val 770479"/>
            </a:avLst>
          </a:prstGeom>
          <a:solidFill>
            <a:srgbClr val="313E80"/>
          </a:solidFill>
          <a:ln/>
        </p:spPr>
      </p:sp>
      <p:pic>
        <p:nvPicPr>
          <p:cNvPr id="13" name="Image 2" descr="preencoded.png"/>
          <p:cNvPicPr>
            <a:picLocks noChangeAspect="1"/>
          </p:cNvPicPr>
          <p:nvPr/>
        </p:nvPicPr>
        <p:blipFill>
          <a:blip r:embed="rId5"/>
          <a:stretch>
            <a:fillRect/>
          </a:stretch>
        </p:blipFill>
        <p:spPr>
          <a:xfrm>
            <a:off x="766643" y="5643801"/>
            <a:ext cx="6515576" cy="1878806"/>
          </a:xfrm>
          <a:prstGeom prst="rect">
            <a:avLst/>
          </a:prstGeom>
        </p:spPr>
      </p:pic>
      <p:sp>
        <p:nvSpPr>
          <p:cNvPr id="14" name="Text 9"/>
          <p:cNvSpPr/>
          <p:nvPr/>
        </p:nvSpPr>
        <p:spPr>
          <a:xfrm>
            <a:off x="3949898" y="6373535"/>
            <a:ext cx="148947" cy="419219"/>
          </a:xfrm>
          <a:prstGeom prst="rect">
            <a:avLst/>
          </a:prstGeom>
          <a:noFill/>
          <a:ln/>
        </p:spPr>
        <p:txBody>
          <a:bodyPr wrap="none" lIns="0" tIns="0" rIns="0" bIns="0" rtlCol="0" anchor="t"/>
          <a:lstStyle/>
          <a:p>
            <a:pPr marL="0" indent="0" algn="ctr">
              <a:lnSpc>
                <a:spcPts val="3300"/>
              </a:lnSpc>
              <a:buNone/>
            </a:pPr>
            <a:r>
              <a:rPr lang="en-US" sz="2050" dirty="0">
                <a:solidFill>
                  <a:srgbClr val="CFD0D8"/>
                </a:solidFill>
                <a:latin typeface="Roboto Medium" pitchFamily="34" charset="0"/>
                <a:ea typeface="Roboto Medium" pitchFamily="34" charset="-122"/>
                <a:cs typeface="Roboto Medium" pitchFamily="34" charset="-120"/>
              </a:rPr>
              <a:t>3</a:t>
            </a:r>
            <a:endParaRPr lang="en-US" sz="2050" dirty="0"/>
          </a:p>
        </p:txBody>
      </p:sp>
      <p:sp>
        <p:nvSpPr>
          <p:cNvPr id="15" name="Text 10"/>
          <p:cNvSpPr/>
          <p:nvPr/>
        </p:nvSpPr>
        <p:spPr>
          <a:xfrm>
            <a:off x="7491889" y="5853470"/>
            <a:ext cx="2620923" cy="327541"/>
          </a:xfrm>
          <a:prstGeom prst="rect">
            <a:avLst/>
          </a:prstGeom>
          <a:noFill/>
          <a:ln/>
        </p:spPr>
        <p:txBody>
          <a:bodyPr wrap="none" lIns="0" tIns="0" rIns="0" bIns="0" rtlCol="0" anchor="t"/>
          <a:lstStyle/>
          <a:p>
            <a:pPr marL="0" indent="0" algn="l">
              <a:lnSpc>
                <a:spcPts val="2550"/>
              </a:lnSpc>
              <a:buNone/>
            </a:pPr>
            <a:r>
              <a:rPr lang="en-US" sz="2050" dirty="0">
                <a:solidFill>
                  <a:srgbClr val="CFD0D8"/>
                </a:solidFill>
                <a:latin typeface="Roboto Medium" pitchFamily="34" charset="0"/>
                <a:ea typeface="Roboto Medium" pitchFamily="34" charset="-122"/>
                <a:cs typeface="Roboto Medium" pitchFamily="34" charset="-120"/>
              </a:rPr>
              <a:t>Applications</a:t>
            </a:r>
            <a:endParaRPr lang="en-US" sz="2050" dirty="0"/>
          </a:p>
        </p:txBody>
      </p:sp>
      <p:sp>
        <p:nvSpPr>
          <p:cNvPr id="16" name="Text 11"/>
          <p:cNvSpPr/>
          <p:nvPr/>
        </p:nvSpPr>
        <p:spPr>
          <a:xfrm>
            <a:off x="7491889" y="6306741"/>
            <a:ext cx="6195060" cy="1006197"/>
          </a:xfrm>
          <a:prstGeom prst="rect">
            <a:avLst/>
          </a:prstGeom>
          <a:noFill/>
          <a:ln/>
        </p:spPr>
        <p:txBody>
          <a:bodyPr wrap="square" lIns="0" tIns="0" rIns="0" bIns="0" rtlCol="0" anchor="t"/>
          <a:lstStyle/>
          <a:p>
            <a:pPr marL="0" indent="0" algn="l">
              <a:lnSpc>
                <a:spcPts val="2600"/>
              </a:lnSpc>
              <a:buNone/>
            </a:pPr>
            <a:r>
              <a:rPr lang="en-US" sz="1650" dirty="0">
                <a:solidFill>
                  <a:srgbClr val="CFD0D8"/>
                </a:solidFill>
                <a:latin typeface="Roboto" pitchFamily="34" charset="0"/>
                <a:ea typeface="Roboto" pitchFamily="34" charset="-122"/>
                <a:cs typeface="Roboto" pitchFamily="34" charset="-120"/>
              </a:rPr>
              <a:t>Machine learning can be applied to various aspects of cyclone forecasting, including genesis, track prediction, intensity forecasting, and associated weather impacts.</a:t>
            </a:r>
            <a:endParaRPr lang="en-US" sz="1650" dirty="0"/>
          </a:p>
        </p:txBody>
      </p:sp>
      <p:pic>
        <p:nvPicPr>
          <p:cNvPr id="17" name="Picture 16">
            <a:extLst>
              <a:ext uri="{FF2B5EF4-FFF2-40B4-BE49-F238E27FC236}">
                <a16:creationId xmlns:a16="http://schemas.microsoft.com/office/drawing/2014/main" id="{68B5E99E-A449-4817-9AAB-4B46A9B6D7E5}"/>
              </a:ext>
            </a:extLst>
          </p:cNvPr>
          <p:cNvPicPr>
            <a:picLocks noChangeAspect="1"/>
          </p:cNvPicPr>
          <p:nvPr/>
        </p:nvPicPr>
        <p:blipFill>
          <a:blip r:embed="rId6"/>
          <a:stretch>
            <a:fillRect/>
          </a:stretch>
        </p:blipFill>
        <p:spPr>
          <a:xfrm>
            <a:off x="12751132" y="7389293"/>
            <a:ext cx="1871634" cy="86570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45649" y="664488"/>
            <a:ext cx="7825502" cy="1177052"/>
          </a:xfrm>
          <a:prstGeom prst="rect">
            <a:avLst/>
          </a:prstGeom>
          <a:noFill/>
          <a:ln/>
        </p:spPr>
        <p:txBody>
          <a:bodyPr wrap="square" lIns="0" tIns="0" rIns="0" bIns="0" rtlCol="0" anchor="t"/>
          <a:lstStyle/>
          <a:p>
            <a:pPr marL="0" indent="0">
              <a:lnSpc>
                <a:spcPts val="4600"/>
              </a:lnSpc>
              <a:buNone/>
            </a:pPr>
            <a:r>
              <a:rPr lang="en-US" sz="3700" dirty="0">
                <a:solidFill>
                  <a:srgbClr val="FFFFFF"/>
                </a:solidFill>
                <a:latin typeface="Roboto Medium" pitchFamily="34" charset="0"/>
                <a:ea typeface="Roboto Medium" pitchFamily="34" charset="-122"/>
                <a:cs typeface="Roboto Medium" pitchFamily="34" charset="-120"/>
              </a:rPr>
              <a:t>Machine Learning in Cyclone Forecasts</a:t>
            </a:r>
            <a:endParaRPr lang="en-US" sz="3700" dirty="0"/>
          </a:p>
        </p:txBody>
      </p:sp>
      <p:sp>
        <p:nvSpPr>
          <p:cNvPr id="4" name="Shape 1"/>
          <p:cNvSpPr/>
          <p:nvPr/>
        </p:nvSpPr>
        <p:spPr>
          <a:xfrm>
            <a:off x="6416754" y="2124075"/>
            <a:ext cx="22860" cy="5440918"/>
          </a:xfrm>
          <a:prstGeom prst="roundRect">
            <a:avLst>
              <a:gd name="adj" fmla="val 346064"/>
            </a:avLst>
          </a:prstGeom>
          <a:solidFill>
            <a:srgbClr val="313E80"/>
          </a:solidFill>
          <a:ln/>
        </p:spPr>
      </p:sp>
      <p:sp>
        <p:nvSpPr>
          <p:cNvPr id="5" name="Shape 2"/>
          <p:cNvSpPr/>
          <p:nvPr/>
        </p:nvSpPr>
        <p:spPr>
          <a:xfrm>
            <a:off x="6617196" y="2536269"/>
            <a:ext cx="659249" cy="22860"/>
          </a:xfrm>
          <a:prstGeom prst="roundRect">
            <a:avLst>
              <a:gd name="adj" fmla="val 346064"/>
            </a:avLst>
          </a:prstGeom>
          <a:solidFill>
            <a:srgbClr val="313E80"/>
          </a:solidFill>
          <a:ln/>
        </p:spPr>
      </p:sp>
      <p:sp>
        <p:nvSpPr>
          <p:cNvPr id="6" name="Shape 3"/>
          <p:cNvSpPr/>
          <p:nvPr/>
        </p:nvSpPr>
        <p:spPr>
          <a:xfrm>
            <a:off x="6216313" y="2335887"/>
            <a:ext cx="423743" cy="423743"/>
          </a:xfrm>
          <a:prstGeom prst="roundRect">
            <a:avLst>
              <a:gd name="adj" fmla="val 18669"/>
            </a:avLst>
          </a:prstGeom>
          <a:solidFill>
            <a:srgbClr val="182567"/>
          </a:solidFill>
          <a:ln w="7620">
            <a:solidFill>
              <a:srgbClr val="313E80"/>
            </a:solidFill>
            <a:prstDash val="solid"/>
          </a:ln>
        </p:spPr>
      </p:sp>
      <p:sp>
        <p:nvSpPr>
          <p:cNvPr id="7" name="Text 4"/>
          <p:cNvSpPr/>
          <p:nvPr/>
        </p:nvSpPr>
        <p:spPr>
          <a:xfrm>
            <a:off x="6347877" y="2406491"/>
            <a:ext cx="160615" cy="282535"/>
          </a:xfrm>
          <a:prstGeom prst="rect">
            <a:avLst/>
          </a:prstGeom>
          <a:noFill/>
          <a:ln/>
        </p:spPr>
        <p:txBody>
          <a:bodyPr wrap="none" lIns="0" tIns="0" rIns="0" bIns="0" rtlCol="0" anchor="t"/>
          <a:lstStyle/>
          <a:p>
            <a:pPr marL="0" indent="0" algn="ctr">
              <a:lnSpc>
                <a:spcPts val="2200"/>
              </a:lnSpc>
              <a:buNone/>
            </a:pPr>
            <a:r>
              <a:rPr lang="en-US" sz="2200" dirty="0">
                <a:solidFill>
                  <a:srgbClr val="CFD0D8"/>
                </a:solidFill>
                <a:latin typeface="Roboto Medium" pitchFamily="34" charset="0"/>
                <a:ea typeface="Roboto Medium" pitchFamily="34" charset="-122"/>
                <a:cs typeface="Roboto Medium" pitchFamily="34" charset="-120"/>
              </a:rPr>
              <a:t>1</a:t>
            </a:r>
            <a:endParaRPr lang="en-US" sz="2200" dirty="0"/>
          </a:p>
        </p:txBody>
      </p:sp>
      <p:sp>
        <p:nvSpPr>
          <p:cNvPr id="8" name="Text 5"/>
          <p:cNvSpPr/>
          <p:nvPr/>
        </p:nvSpPr>
        <p:spPr>
          <a:xfrm>
            <a:off x="7464147" y="2312432"/>
            <a:ext cx="2354461" cy="294323"/>
          </a:xfrm>
          <a:prstGeom prst="rect">
            <a:avLst/>
          </a:prstGeom>
          <a:noFill/>
          <a:ln/>
        </p:spPr>
        <p:txBody>
          <a:bodyPr wrap="none" lIns="0" tIns="0" rIns="0" bIns="0" rtlCol="0" anchor="t"/>
          <a:lstStyle/>
          <a:p>
            <a:pPr marL="0" indent="0" algn="l">
              <a:lnSpc>
                <a:spcPts val="2300"/>
              </a:lnSpc>
              <a:buNone/>
            </a:pPr>
            <a:r>
              <a:rPr lang="en-US" sz="1850" dirty="0">
                <a:solidFill>
                  <a:srgbClr val="CFD0D8"/>
                </a:solidFill>
                <a:latin typeface="Roboto Medium" pitchFamily="34" charset="0"/>
                <a:ea typeface="Roboto Medium" pitchFamily="34" charset="-122"/>
                <a:cs typeface="Roboto Medium" pitchFamily="34" charset="-120"/>
              </a:rPr>
              <a:t>Genesis Forecasting</a:t>
            </a:r>
            <a:endParaRPr lang="en-US" sz="1850" dirty="0"/>
          </a:p>
        </p:txBody>
      </p:sp>
      <p:sp>
        <p:nvSpPr>
          <p:cNvPr id="9" name="Text 6"/>
          <p:cNvSpPr/>
          <p:nvPr/>
        </p:nvSpPr>
        <p:spPr>
          <a:xfrm>
            <a:off x="7464147" y="2719745"/>
            <a:ext cx="6507004" cy="904042"/>
          </a:xfrm>
          <a:prstGeom prst="rect">
            <a:avLst/>
          </a:prstGeom>
          <a:noFill/>
          <a:ln/>
        </p:spPr>
        <p:txBody>
          <a:bodyPr wrap="square" lIns="0" tIns="0" rIns="0" bIns="0" rtlCol="0" anchor="t"/>
          <a:lstStyle/>
          <a:p>
            <a:pPr marL="0" indent="0" algn="l">
              <a:lnSpc>
                <a:spcPts val="2350"/>
              </a:lnSpc>
              <a:buNone/>
            </a:pPr>
            <a:r>
              <a:rPr lang="en-US" sz="1450" dirty="0">
                <a:solidFill>
                  <a:srgbClr val="CFD0D8"/>
                </a:solidFill>
                <a:latin typeface="Roboto" pitchFamily="34" charset="0"/>
                <a:ea typeface="Roboto" pitchFamily="34" charset="-122"/>
                <a:cs typeface="Roboto" pitchFamily="34" charset="-120"/>
              </a:rPr>
              <a:t>Machine learning algorithms like decision trees, support vector machines, and neural networks are being used to predict the likelihood of cyclone formation and the frequency of cyclone genesis in specific regions.</a:t>
            </a:r>
            <a:endParaRPr lang="en-US" sz="1450" dirty="0"/>
          </a:p>
        </p:txBody>
      </p:sp>
      <p:sp>
        <p:nvSpPr>
          <p:cNvPr id="10" name="Shape 7"/>
          <p:cNvSpPr/>
          <p:nvPr/>
        </p:nvSpPr>
        <p:spPr>
          <a:xfrm>
            <a:off x="6617196" y="4412694"/>
            <a:ext cx="659249" cy="22860"/>
          </a:xfrm>
          <a:prstGeom prst="roundRect">
            <a:avLst>
              <a:gd name="adj" fmla="val 346064"/>
            </a:avLst>
          </a:prstGeom>
          <a:solidFill>
            <a:srgbClr val="313E80"/>
          </a:solidFill>
          <a:ln/>
        </p:spPr>
      </p:sp>
      <p:sp>
        <p:nvSpPr>
          <p:cNvPr id="11" name="Shape 8"/>
          <p:cNvSpPr/>
          <p:nvPr/>
        </p:nvSpPr>
        <p:spPr>
          <a:xfrm>
            <a:off x="6216313" y="4212312"/>
            <a:ext cx="423743" cy="423743"/>
          </a:xfrm>
          <a:prstGeom prst="roundRect">
            <a:avLst>
              <a:gd name="adj" fmla="val 18669"/>
            </a:avLst>
          </a:prstGeom>
          <a:solidFill>
            <a:srgbClr val="182567"/>
          </a:solidFill>
          <a:ln w="7620">
            <a:solidFill>
              <a:srgbClr val="313E80"/>
            </a:solidFill>
            <a:prstDash val="solid"/>
          </a:ln>
        </p:spPr>
      </p:sp>
      <p:sp>
        <p:nvSpPr>
          <p:cNvPr id="12" name="Text 9"/>
          <p:cNvSpPr/>
          <p:nvPr/>
        </p:nvSpPr>
        <p:spPr>
          <a:xfrm>
            <a:off x="6347877" y="4282916"/>
            <a:ext cx="160615" cy="282535"/>
          </a:xfrm>
          <a:prstGeom prst="rect">
            <a:avLst/>
          </a:prstGeom>
          <a:noFill/>
          <a:ln/>
        </p:spPr>
        <p:txBody>
          <a:bodyPr wrap="none" lIns="0" tIns="0" rIns="0" bIns="0" rtlCol="0" anchor="t"/>
          <a:lstStyle/>
          <a:p>
            <a:pPr marL="0" indent="0" algn="ctr">
              <a:lnSpc>
                <a:spcPts val="2200"/>
              </a:lnSpc>
              <a:buNone/>
            </a:pPr>
            <a:r>
              <a:rPr lang="en-US" sz="2200" dirty="0">
                <a:solidFill>
                  <a:srgbClr val="CFD0D8"/>
                </a:solidFill>
                <a:latin typeface="Roboto Medium" pitchFamily="34" charset="0"/>
                <a:ea typeface="Roboto Medium" pitchFamily="34" charset="-122"/>
                <a:cs typeface="Roboto Medium" pitchFamily="34" charset="-120"/>
              </a:rPr>
              <a:t>2</a:t>
            </a:r>
            <a:endParaRPr lang="en-US" sz="2200" dirty="0"/>
          </a:p>
        </p:txBody>
      </p:sp>
      <p:sp>
        <p:nvSpPr>
          <p:cNvPr id="13" name="Text 10"/>
          <p:cNvSpPr/>
          <p:nvPr/>
        </p:nvSpPr>
        <p:spPr>
          <a:xfrm>
            <a:off x="7464147" y="4188857"/>
            <a:ext cx="2354461" cy="294323"/>
          </a:xfrm>
          <a:prstGeom prst="rect">
            <a:avLst/>
          </a:prstGeom>
          <a:noFill/>
          <a:ln/>
        </p:spPr>
        <p:txBody>
          <a:bodyPr wrap="none" lIns="0" tIns="0" rIns="0" bIns="0" rtlCol="0" anchor="t"/>
          <a:lstStyle/>
          <a:p>
            <a:pPr marL="0" indent="0" algn="l">
              <a:lnSpc>
                <a:spcPts val="2300"/>
              </a:lnSpc>
              <a:buNone/>
            </a:pPr>
            <a:r>
              <a:rPr lang="en-US" sz="1850" dirty="0">
                <a:solidFill>
                  <a:srgbClr val="CFD0D8"/>
                </a:solidFill>
                <a:latin typeface="Roboto Medium" pitchFamily="34" charset="0"/>
                <a:ea typeface="Roboto Medium" pitchFamily="34" charset="-122"/>
                <a:cs typeface="Roboto Medium" pitchFamily="34" charset="-120"/>
              </a:rPr>
              <a:t>Track Forecasting</a:t>
            </a:r>
            <a:endParaRPr lang="en-US" sz="1850" dirty="0"/>
          </a:p>
        </p:txBody>
      </p:sp>
      <p:sp>
        <p:nvSpPr>
          <p:cNvPr id="14" name="Text 11"/>
          <p:cNvSpPr/>
          <p:nvPr/>
        </p:nvSpPr>
        <p:spPr>
          <a:xfrm>
            <a:off x="7464147" y="4596170"/>
            <a:ext cx="6507004" cy="904042"/>
          </a:xfrm>
          <a:prstGeom prst="rect">
            <a:avLst/>
          </a:prstGeom>
          <a:noFill/>
          <a:ln/>
        </p:spPr>
        <p:txBody>
          <a:bodyPr wrap="square" lIns="0" tIns="0" rIns="0" bIns="0" rtlCol="0" anchor="t"/>
          <a:lstStyle/>
          <a:p>
            <a:pPr marL="0" indent="0" algn="l">
              <a:lnSpc>
                <a:spcPts val="2350"/>
              </a:lnSpc>
              <a:buNone/>
            </a:pPr>
            <a:r>
              <a:rPr lang="en-US" sz="1450" dirty="0">
                <a:solidFill>
                  <a:srgbClr val="CFD0D8"/>
                </a:solidFill>
                <a:latin typeface="Roboto" pitchFamily="34" charset="0"/>
                <a:ea typeface="Roboto" pitchFamily="34" charset="-122"/>
                <a:cs typeface="Roboto" pitchFamily="34" charset="-120"/>
              </a:rPr>
              <a:t>Machine learning models can predict cyclone trajectories by analyzing cyclone characteristics and associated meteorological and oceanic variables, leading to more accurate path predictions.</a:t>
            </a:r>
            <a:endParaRPr lang="en-US" sz="1450" dirty="0"/>
          </a:p>
        </p:txBody>
      </p:sp>
      <p:sp>
        <p:nvSpPr>
          <p:cNvPr id="15" name="Shape 12"/>
          <p:cNvSpPr/>
          <p:nvPr/>
        </p:nvSpPr>
        <p:spPr>
          <a:xfrm>
            <a:off x="6617196" y="6289119"/>
            <a:ext cx="659249" cy="22860"/>
          </a:xfrm>
          <a:prstGeom prst="roundRect">
            <a:avLst>
              <a:gd name="adj" fmla="val 346064"/>
            </a:avLst>
          </a:prstGeom>
          <a:solidFill>
            <a:srgbClr val="313E80"/>
          </a:solidFill>
          <a:ln/>
        </p:spPr>
      </p:sp>
      <p:sp>
        <p:nvSpPr>
          <p:cNvPr id="16" name="Shape 13"/>
          <p:cNvSpPr/>
          <p:nvPr/>
        </p:nvSpPr>
        <p:spPr>
          <a:xfrm>
            <a:off x="6216313" y="6088737"/>
            <a:ext cx="423743" cy="423743"/>
          </a:xfrm>
          <a:prstGeom prst="roundRect">
            <a:avLst>
              <a:gd name="adj" fmla="val 18669"/>
            </a:avLst>
          </a:prstGeom>
          <a:solidFill>
            <a:srgbClr val="182567"/>
          </a:solidFill>
          <a:ln w="7620">
            <a:solidFill>
              <a:srgbClr val="313E80"/>
            </a:solidFill>
            <a:prstDash val="solid"/>
          </a:ln>
        </p:spPr>
      </p:sp>
      <p:sp>
        <p:nvSpPr>
          <p:cNvPr id="17" name="Text 14"/>
          <p:cNvSpPr/>
          <p:nvPr/>
        </p:nvSpPr>
        <p:spPr>
          <a:xfrm>
            <a:off x="6347877" y="6159341"/>
            <a:ext cx="160615" cy="282535"/>
          </a:xfrm>
          <a:prstGeom prst="rect">
            <a:avLst/>
          </a:prstGeom>
          <a:noFill/>
          <a:ln/>
        </p:spPr>
        <p:txBody>
          <a:bodyPr wrap="none" lIns="0" tIns="0" rIns="0" bIns="0" rtlCol="0" anchor="t"/>
          <a:lstStyle/>
          <a:p>
            <a:pPr marL="0" indent="0" algn="ctr">
              <a:lnSpc>
                <a:spcPts val="2200"/>
              </a:lnSpc>
              <a:buNone/>
            </a:pPr>
            <a:r>
              <a:rPr lang="en-US" sz="2200" dirty="0">
                <a:solidFill>
                  <a:srgbClr val="CFD0D8"/>
                </a:solidFill>
                <a:latin typeface="Roboto Medium" pitchFamily="34" charset="0"/>
                <a:ea typeface="Roboto Medium" pitchFamily="34" charset="-122"/>
                <a:cs typeface="Roboto Medium" pitchFamily="34" charset="-120"/>
              </a:rPr>
              <a:t>3</a:t>
            </a:r>
            <a:endParaRPr lang="en-US" sz="2200" dirty="0"/>
          </a:p>
        </p:txBody>
      </p:sp>
      <p:sp>
        <p:nvSpPr>
          <p:cNvPr id="18" name="Text 15"/>
          <p:cNvSpPr/>
          <p:nvPr/>
        </p:nvSpPr>
        <p:spPr>
          <a:xfrm>
            <a:off x="7464147" y="6065282"/>
            <a:ext cx="2354461" cy="294323"/>
          </a:xfrm>
          <a:prstGeom prst="rect">
            <a:avLst/>
          </a:prstGeom>
          <a:noFill/>
          <a:ln/>
        </p:spPr>
        <p:txBody>
          <a:bodyPr wrap="none" lIns="0" tIns="0" rIns="0" bIns="0" rtlCol="0" anchor="t"/>
          <a:lstStyle/>
          <a:p>
            <a:pPr marL="0" indent="0" algn="l">
              <a:lnSpc>
                <a:spcPts val="2300"/>
              </a:lnSpc>
              <a:buNone/>
            </a:pPr>
            <a:r>
              <a:rPr lang="en-US" sz="1850" dirty="0">
                <a:solidFill>
                  <a:srgbClr val="CFD0D8"/>
                </a:solidFill>
                <a:latin typeface="Roboto Medium" pitchFamily="34" charset="0"/>
                <a:ea typeface="Roboto Medium" pitchFamily="34" charset="-122"/>
                <a:cs typeface="Roboto Medium" pitchFamily="34" charset="-120"/>
              </a:rPr>
              <a:t>Intensity Forecasting</a:t>
            </a:r>
            <a:endParaRPr lang="en-US" sz="1850" dirty="0"/>
          </a:p>
        </p:txBody>
      </p:sp>
      <p:sp>
        <p:nvSpPr>
          <p:cNvPr id="19" name="Text 16"/>
          <p:cNvSpPr/>
          <p:nvPr/>
        </p:nvSpPr>
        <p:spPr>
          <a:xfrm>
            <a:off x="7464147" y="6472595"/>
            <a:ext cx="6507004" cy="904042"/>
          </a:xfrm>
          <a:prstGeom prst="rect">
            <a:avLst/>
          </a:prstGeom>
          <a:noFill/>
          <a:ln/>
        </p:spPr>
        <p:txBody>
          <a:bodyPr wrap="square" lIns="0" tIns="0" rIns="0" bIns="0" rtlCol="0" anchor="t"/>
          <a:lstStyle/>
          <a:p>
            <a:pPr marL="0" indent="0" algn="l">
              <a:lnSpc>
                <a:spcPts val="2350"/>
              </a:lnSpc>
              <a:buNone/>
            </a:pPr>
            <a:r>
              <a:rPr lang="en-US" sz="1450" dirty="0">
                <a:solidFill>
                  <a:srgbClr val="CFD0D8"/>
                </a:solidFill>
                <a:latin typeface="Roboto" pitchFamily="34" charset="0"/>
                <a:ea typeface="Roboto" pitchFamily="34" charset="-122"/>
                <a:cs typeface="Roboto" pitchFamily="34" charset="-120"/>
              </a:rPr>
              <a:t>Machine learning models can predict cyclone intensity by leveraging data on cyclone characteristics and the surrounding environment, aiding in more accurate forecasts of potential damage.</a:t>
            </a:r>
            <a:endParaRPr lang="en-US" sz="1450" dirty="0"/>
          </a:p>
        </p:txBody>
      </p:sp>
      <p:pic>
        <p:nvPicPr>
          <p:cNvPr id="20" name="Picture 19">
            <a:extLst>
              <a:ext uri="{FF2B5EF4-FFF2-40B4-BE49-F238E27FC236}">
                <a16:creationId xmlns:a16="http://schemas.microsoft.com/office/drawing/2014/main" id="{2D8F6B36-EF6F-4B78-BB2A-31AF34A58935}"/>
              </a:ext>
            </a:extLst>
          </p:cNvPr>
          <p:cNvPicPr>
            <a:picLocks noChangeAspect="1"/>
          </p:cNvPicPr>
          <p:nvPr/>
        </p:nvPicPr>
        <p:blipFill>
          <a:blip r:embed="rId4"/>
          <a:stretch>
            <a:fillRect/>
          </a:stretch>
        </p:blipFill>
        <p:spPr>
          <a:xfrm>
            <a:off x="12758766" y="7354209"/>
            <a:ext cx="1871634" cy="86570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87797" y="741045"/>
            <a:ext cx="7741206" cy="1252538"/>
          </a:xfrm>
          <a:prstGeom prst="rect">
            <a:avLst/>
          </a:prstGeom>
          <a:noFill/>
          <a:ln/>
        </p:spPr>
        <p:txBody>
          <a:bodyPr wrap="square" lIns="0" tIns="0" rIns="0" bIns="0" rtlCol="0" anchor="t"/>
          <a:lstStyle/>
          <a:p>
            <a:pPr marL="0" indent="0">
              <a:lnSpc>
                <a:spcPts val="4900"/>
              </a:lnSpc>
              <a:buNone/>
            </a:pPr>
            <a:r>
              <a:rPr lang="en-US" sz="3900" dirty="0">
                <a:solidFill>
                  <a:srgbClr val="FFFFFF"/>
                </a:solidFill>
                <a:latin typeface="Roboto Medium" pitchFamily="34" charset="0"/>
                <a:ea typeface="Roboto Medium" pitchFamily="34" charset="-122"/>
                <a:cs typeface="Roboto Medium" pitchFamily="34" charset="-120"/>
              </a:rPr>
              <a:t>Beyond Data-Driven: Improving Numerical Models</a:t>
            </a:r>
            <a:endParaRPr lang="en-US" sz="3900" dirty="0"/>
          </a:p>
        </p:txBody>
      </p:sp>
      <p:pic>
        <p:nvPicPr>
          <p:cNvPr id="4" name="Image 1" descr="preencoded.png"/>
          <p:cNvPicPr>
            <a:picLocks noChangeAspect="1"/>
          </p:cNvPicPr>
          <p:nvPr/>
        </p:nvPicPr>
        <p:blipFill>
          <a:blip r:embed="rId4"/>
          <a:stretch>
            <a:fillRect/>
          </a:stretch>
        </p:blipFill>
        <p:spPr>
          <a:xfrm>
            <a:off x="6187797" y="2294096"/>
            <a:ext cx="1002030" cy="1795582"/>
          </a:xfrm>
          <a:prstGeom prst="rect">
            <a:avLst/>
          </a:prstGeom>
        </p:spPr>
      </p:pic>
      <p:sp>
        <p:nvSpPr>
          <p:cNvPr id="5" name="Text 1"/>
          <p:cNvSpPr/>
          <p:nvPr/>
        </p:nvSpPr>
        <p:spPr>
          <a:xfrm>
            <a:off x="7490341" y="2494478"/>
            <a:ext cx="2505075" cy="313134"/>
          </a:xfrm>
          <a:prstGeom prst="rect">
            <a:avLst/>
          </a:prstGeom>
          <a:noFill/>
          <a:ln/>
        </p:spPr>
        <p:txBody>
          <a:bodyPr wrap="none" lIns="0" tIns="0" rIns="0" bIns="0" rtlCol="0" anchor="t"/>
          <a:lstStyle/>
          <a:p>
            <a:pPr marL="0" indent="0" algn="l">
              <a:lnSpc>
                <a:spcPts val="2450"/>
              </a:lnSpc>
              <a:buNone/>
            </a:pPr>
            <a:r>
              <a:rPr lang="en-US" sz="1950" dirty="0">
                <a:solidFill>
                  <a:srgbClr val="CFD0D8"/>
                </a:solidFill>
                <a:latin typeface="Roboto Medium" pitchFamily="34" charset="0"/>
                <a:ea typeface="Roboto Medium" pitchFamily="34" charset="-122"/>
                <a:cs typeface="Roboto Medium" pitchFamily="34" charset="-120"/>
              </a:rPr>
              <a:t>Pre-processing</a:t>
            </a:r>
            <a:endParaRPr lang="en-US" sz="1950" dirty="0"/>
          </a:p>
        </p:txBody>
      </p:sp>
      <p:sp>
        <p:nvSpPr>
          <p:cNvPr id="6" name="Text 2"/>
          <p:cNvSpPr/>
          <p:nvPr/>
        </p:nvSpPr>
        <p:spPr>
          <a:xfrm>
            <a:off x="7490341" y="2927747"/>
            <a:ext cx="6438662" cy="961549"/>
          </a:xfrm>
          <a:prstGeom prst="rect">
            <a:avLst/>
          </a:prstGeom>
          <a:noFill/>
          <a:ln/>
        </p:spPr>
        <p:txBody>
          <a:bodyPr wrap="squar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Machine learning techniques can be used to enhance data quality by identifying and removing errors in the initial fields of numerical models, leading to more accurate inputs.</a:t>
            </a:r>
            <a:endParaRPr lang="en-US" sz="1550" dirty="0"/>
          </a:p>
        </p:txBody>
      </p:sp>
      <p:pic>
        <p:nvPicPr>
          <p:cNvPr id="7" name="Image 2" descr="preencoded.png"/>
          <p:cNvPicPr>
            <a:picLocks noChangeAspect="1"/>
          </p:cNvPicPr>
          <p:nvPr/>
        </p:nvPicPr>
        <p:blipFill>
          <a:blip r:embed="rId5"/>
          <a:stretch>
            <a:fillRect/>
          </a:stretch>
        </p:blipFill>
        <p:spPr>
          <a:xfrm>
            <a:off x="6187797" y="4089678"/>
            <a:ext cx="1002030" cy="1795582"/>
          </a:xfrm>
          <a:prstGeom prst="rect">
            <a:avLst/>
          </a:prstGeom>
        </p:spPr>
      </p:pic>
      <p:sp>
        <p:nvSpPr>
          <p:cNvPr id="8" name="Text 3"/>
          <p:cNvSpPr/>
          <p:nvPr/>
        </p:nvSpPr>
        <p:spPr>
          <a:xfrm>
            <a:off x="7490341" y="4290060"/>
            <a:ext cx="2505075" cy="313134"/>
          </a:xfrm>
          <a:prstGeom prst="rect">
            <a:avLst/>
          </a:prstGeom>
          <a:noFill/>
          <a:ln/>
        </p:spPr>
        <p:txBody>
          <a:bodyPr wrap="none" lIns="0" tIns="0" rIns="0" bIns="0" rtlCol="0" anchor="t"/>
          <a:lstStyle/>
          <a:p>
            <a:pPr marL="0" indent="0" algn="l">
              <a:lnSpc>
                <a:spcPts val="2450"/>
              </a:lnSpc>
              <a:buNone/>
            </a:pPr>
            <a:r>
              <a:rPr lang="en-US" sz="1950" dirty="0">
                <a:solidFill>
                  <a:srgbClr val="CFD0D8"/>
                </a:solidFill>
                <a:latin typeface="Roboto Medium" pitchFamily="34" charset="0"/>
                <a:ea typeface="Roboto Medium" pitchFamily="34" charset="-122"/>
                <a:cs typeface="Roboto Medium" pitchFamily="34" charset="-120"/>
              </a:rPr>
              <a:t>Model Improvement</a:t>
            </a:r>
            <a:endParaRPr lang="en-US" sz="1950" dirty="0"/>
          </a:p>
        </p:txBody>
      </p:sp>
      <p:sp>
        <p:nvSpPr>
          <p:cNvPr id="9" name="Text 4"/>
          <p:cNvSpPr/>
          <p:nvPr/>
        </p:nvSpPr>
        <p:spPr>
          <a:xfrm>
            <a:off x="7490341" y="4723328"/>
            <a:ext cx="6438662" cy="961549"/>
          </a:xfrm>
          <a:prstGeom prst="rect">
            <a:avLst/>
          </a:prstGeom>
          <a:noFill/>
          <a:ln/>
        </p:spPr>
        <p:txBody>
          <a:bodyPr wrap="squar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Machine learning can contribute to the development of more accurate parameterization schemes within numerical models, enhancing their ability to represent complex physical processes.</a:t>
            </a:r>
            <a:endParaRPr lang="en-US" sz="1550" dirty="0"/>
          </a:p>
        </p:txBody>
      </p:sp>
      <p:pic>
        <p:nvPicPr>
          <p:cNvPr id="10" name="Image 3" descr="preencoded.png"/>
          <p:cNvPicPr>
            <a:picLocks noChangeAspect="1"/>
          </p:cNvPicPr>
          <p:nvPr/>
        </p:nvPicPr>
        <p:blipFill>
          <a:blip r:embed="rId6"/>
          <a:stretch>
            <a:fillRect/>
          </a:stretch>
        </p:blipFill>
        <p:spPr>
          <a:xfrm>
            <a:off x="6187797" y="5885259"/>
            <a:ext cx="1002030" cy="1603177"/>
          </a:xfrm>
          <a:prstGeom prst="rect">
            <a:avLst/>
          </a:prstGeom>
        </p:spPr>
      </p:pic>
      <p:sp>
        <p:nvSpPr>
          <p:cNvPr id="11" name="Text 5"/>
          <p:cNvSpPr/>
          <p:nvPr/>
        </p:nvSpPr>
        <p:spPr>
          <a:xfrm>
            <a:off x="7490341" y="6085642"/>
            <a:ext cx="2505075" cy="313134"/>
          </a:xfrm>
          <a:prstGeom prst="rect">
            <a:avLst/>
          </a:prstGeom>
          <a:noFill/>
          <a:ln/>
        </p:spPr>
        <p:txBody>
          <a:bodyPr wrap="none" lIns="0" tIns="0" rIns="0" bIns="0" rtlCol="0" anchor="t"/>
          <a:lstStyle/>
          <a:p>
            <a:pPr marL="0" indent="0" algn="l">
              <a:lnSpc>
                <a:spcPts val="2450"/>
              </a:lnSpc>
              <a:buNone/>
            </a:pPr>
            <a:r>
              <a:rPr lang="en-US" sz="1950" dirty="0">
                <a:solidFill>
                  <a:srgbClr val="CFD0D8"/>
                </a:solidFill>
                <a:latin typeface="Roboto Medium" pitchFamily="34" charset="0"/>
                <a:ea typeface="Roboto Medium" pitchFamily="34" charset="-122"/>
                <a:cs typeface="Roboto Medium" pitchFamily="34" charset="-120"/>
              </a:rPr>
              <a:t>Post-processing</a:t>
            </a:r>
            <a:endParaRPr lang="en-US" sz="1950" dirty="0"/>
          </a:p>
        </p:txBody>
      </p:sp>
      <p:sp>
        <p:nvSpPr>
          <p:cNvPr id="12" name="Text 6"/>
          <p:cNvSpPr/>
          <p:nvPr/>
        </p:nvSpPr>
        <p:spPr>
          <a:xfrm>
            <a:off x="7490341" y="6518910"/>
            <a:ext cx="6438662" cy="641033"/>
          </a:xfrm>
          <a:prstGeom prst="rect">
            <a:avLst/>
          </a:prstGeom>
          <a:noFill/>
          <a:ln/>
        </p:spPr>
        <p:txBody>
          <a:bodyPr wrap="square" lIns="0" tIns="0" rIns="0" bIns="0" rtlCol="0" anchor="t"/>
          <a:lstStyle/>
          <a:p>
            <a:pPr marL="0" indent="0" algn="l">
              <a:lnSpc>
                <a:spcPts val="2500"/>
              </a:lnSpc>
              <a:buNone/>
            </a:pPr>
            <a:r>
              <a:rPr lang="en-US" sz="1550" dirty="0">
                <a:solidFill>
                  <a:srgbClr val="CFD0D8"/>
                </a:solidFill>
                <a:latin typeface="Roboto" pitchFamily="34" charset="0"/>
                <a:ea typeface="Roboto" pitchFamily="34" charset="-122"/>
                <a:cs typeface="Roboto" pitchFamily="34" charset="-120"/>
              </a:rPr>
              <a:t>Machine learning can be applied to refine the outputs of numerical models, correcting for biases and improving the accuracy of predictions.</a:t>
            </a:r>
            <a:endParaRPr lang="en-US" sz="1550" dirty="0"/>
          </a:p>
        </p:txBody>
      </p:sp>
      <p:pic>
        <p:nvPicPr>
          <p:cNvPr id="13" name="Picture 12">
            <a:extLst>
              <a:ext uri="{FF2B5EF4-FFF2-40B4-BE49-F238E27FC236}">
                <a16:creationId xmlns:a16="http://schemas.microsoft.com/office/drawing/2014/main" id="{7559CE65-A1CC-46C3-B3B8-6384D08E24B9}"/>
              </a:ext>
            </a:extLst>
          </p:cNvPr>
          <p:cNvPicPr>
            <a:picLocks noChangeAspect="1"/>
          </p:cNvPicPr>
          <p:nvPr/>
        </p:nvPicPr>
        <p:blipFill>
          <a:blip r:embed="rId7"/>
          <a:stretch>
            <a:fillRect/>
          </a:stretch>
        </p:blipFill>
        <p:spPr>
          <a:xfrm>
            <a:off x="12758766" y="7389571"/>
            <a:ext cx="1871634" cy="86570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473"/>
          </a:xfrm>
          <a:prstGeom prst="rect">
            <a:avLst/>
          </a:prstGeom>
        </p:spPr>
      </p:pic>
      <p:sp>
        <p:nvSpPr>
          <p:cNvPr id="3" name="Text 0"/>
          <p:cNvSpPr/>
          <p:nvPr/>
        </p:nvSpPr>
        <p:spPr>
          <a:xfrm>
            <a:off x="793909" y="3459242"/>
            <a:ext cx="7503319"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Roboto Medium" pitchFamily="34" charset="0"/>
                <a:ea typeface="Roboto Medium" pitchFamily="34" charset="-122"/>
                <a:cs typeface="Roboto Medium" pitchFamily="34" charset="-120"/>
              </a:rPr>
              <a:t>Opportunities and Challenges</a:t>
            </a:r>
            <a:endParaRPr lang="en-US" sz="4450" dirty="0"/>
          </a:p>
        </p:txBody>
      </p:sp>
      <p:pic>
        <p:nvPicPr>
          <p:cNvPr id="4" name="Image 1" descr="preencoded.png"/>
          <p:cNvPicPr>
            <a:picLocks noChangeAspect="1"/>
          </p:cNvPicPr>
          <p:nvPr/>
        </p:nvPicPr>
        <p:blipFill>
          <a:blip r:embed="rId4"/>
          <a:stretch>
            <a:fillRect/>
          </a:stretch>
        </p:blipFill>
        <p:spPr>
          <a:xfrm>
            <a:off x="793909" y="4508183"/>
            <a:ext cx="567095" cy="567095"/>
          </a:xfrm>
          <a:prstGeom prst="rect">
            <a:avLst/>
          </a:prstGeom>
        </p:spPr>
      </p:pic>
      <p:sp>
        <p:nvSpPr>
          <p:cNvPr id="5" name="Text 1"/>
          <p:cNvSpPr/>
          <p:nvPr/>
        </p:nvSpPr>
        <p:spPr>
          <a:xfrm>
            <a:off x="793909" y="5302091"/>
            <a:ext cx="2835473" cy="354449"/>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Data Opportunities</a:t>
            </a:r>
            <a:endParaRPr lang="en-US" sz="2200" dirty="0"/>
          </a:p>
        </p:txBody>
      </p:sp>
      <p:sp>
        <p:nvSpPr>
          <p:cNvPr id="6" name="Text 2"/>
          <p:cNvSpPr/>
          <p:nvPr/>
        </p:nvSpPr>
        <p:spPr>
          <a:xfrm>
            <a:off x="793909" y="5792629"/>
            <a:ext cx="4120753" cy="1814513"/>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The vast amounts of satellite data, reanalysis data, and observations provide a rich source for machine learning to explore and improve cyclone prediction accuracy.</a:t>
            </a:r>
            <a:endParaRPr lang="en-US" sz="1750" dirty="0"/>
          </a:p>
        </p:txBody>
      </p:sp>
      <p:pic>
        <p:nvPicPr>
          <p:cNvPr id="7" name="Image 2" descr="preencoded.png"/>
          <p:cNvPicPr>
            <a:picLocks noChangeAspect="1"/>
          </p:cNvPicPr>
          <p:nvPr/>
        </p:nvPicPr>
        <p:blipFill>
          <a:blip r:embed="rId5"/>
          <a:stretch>
            <a:fillRect/>
          </a:stretch>
        </p:blipFill>
        <p:spPr>
          <a:xfrm>
            <a:off x="5254823" y="4508183"/>
            <a:ext cx="567095" cy="567095"/>
          </a:xfrm>
          <a:prstGeom prst="rect">
            <a:avLst/>
          </a:prstGeom>
        </p:spPr>
      </p:pic>
      <p:sp>
        <p:nvSpPr>
          <p:cNvPr id="8" name="Text 3"/>
          <p:cNvSpPr/>
          <p:nvPr/>
        </p:nvSpPr>
        <p:spPr>
          <a:xfrm>
            <a:off x="5254823" y="5302091"/>
            <a:ext cx="2835473" cy="354449"/>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Prediction Challenges</a:t>
            </a:r>
            <a:endParaRPr lang="en-US" sz="2200" dirty="0"/>
          </a:p>
        </p:txBody>
      </p:sp>
      <p:sp>
        <p:nvSpPr>
          <p:cNvPr id="9" name="Text 4"/>
          <p:cNvSpPr/>
          <p:nvPr/>
        </p:nvSpPr>
        <p:spPr>
          <a:xfrm>
            <a:off x="5254823" y="5792629"/>
            <a:ext cx="4120753" cy="1814513"/>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While machine learning has shown promise, achieving stable, long-lead-time predictions, especially for complex phenomena like cyclone genesis, remains a challenge.</a:t>
            </a:r>
            <a:endParaRPr lang="en-US" sz="1750" dirty="0"/>
          </a:p>
        </p:txBody>
      </p:sp>
      <p:pic>
        <p:nvPicPr>
          <p:cNvPr id="10" name="Image 3" descr="preencoded.png"/>
          <p:cNvPicPr>
            <a:picLocks noChangeAspect="1"/>
          </p:cNvPicPr>
          <p:nvPr/>
        </p:nvPicPr>
        <p:blipFill>
          <a:blip r:embed="rId6"/>
          <a:stretch>
            <a:fillRect/>
          </a:stretch>
        </p:blipFill>
        <p:spPr>
          <a:xfrm>
            <a:off x="9715738" y="4508183"/>
            <a:ext cx="567095" cy="567095"/>
          </a:xfrm>
          <a:prstGeom prst="rect">
            <a:avLst/>
          </a:prstGeom>
        </p:spPr>
      </p:pic>
      <p:sp>
        <p:nvSpPr>
          <p:cNvPr id="11" name="Text 5"/>
          <p:cNvSpPr/>
          <p:nvPr/>
        </p:nvSpPr>
        <p:spPr>
          <a:xfrm>
            <a:off x="9715738" y="5302091"/>
            <a:ext cx="2835473" cy="354449"/>
          </a:xfrm>
          <a:prstGeom prst="rect">
            <a:avLst/>
          </a:prstGeom>
          <a:noFill/>
          <a:ln/>
        </p:spPr>
        <p:txBody>
          <a:bodyPr wrap="none" lIns="0" tIns="0" rIns="0" bIns="0" rtlCol="0" anchor="t"/>
          <a:lstStyle/>
          <a:p>
            <a:pPr marL="0" indent="0" algn="l">
              <a:lnSpc>
                <a:spcPts val="2750"/>
              </a:lnSpc>
              <a:buNone/>
            </a:pPr>
            <a:r>
              <a:rPr lang="en-US" sz="2200" dirty="0">
                <a:solidFill>
                  <a:srgbClr val="CFD0D8"/>
                </a:solidFill>
                <a:latin typeface="Roboto Medium" pitchFamily="34" charset="0"/>
                <a:ea typeface="Roboto Medium" pitchFamily="34" charset="-122"/>
                <a:cs typeface="Roboto Medium" pitchFamily="34" charset="-120"/>
              </a:rPr>
              <a:t>Explainability</a:t>
            </a:r>
            <a:endParaRPr lang="en-US" sz="2200" dirty="0"/>
          </a:p>
        </p:txBody>
      </p:sp>
      <p:sp>
        <p:nvSpPr>
          <p:cNvPr id="12" name="Text 6"/>
          <p:cNvSpPr/>
          <p:nvPr/>
        </p:nvSpPr>
        <p:spPr>
          <a:xfrm>
            <a:off x="9715738" y="5792629"/>
            <a:ext cx="4120753" cy="1814513"/>
          </a:xfrm>
          <a:prstGeom prst="rect">
            <a:avLst/>
          </a:prstGeom>
          <a:noFill/>
          <a:ln/>
        </p:spPr>
        <p:txBody>
          <a:bodyPr wrap="square" lIns="0" tIns="0" rIns="0" bIns="0" rtlCol="0" anchor="t"/>
          <a:lstStyle/>
          <a:p>
            <a:pPr marL="0" indent="0" algn="l">
              <a:lnSpc>
                <a:spcPts val="2850"/>
              </a:lnSpc>
              <a:buNone/>
            </a:pPr>
            <a:r>
              <a:rPr lang="en-US" sz="1750" dirty="0">
                <a:solidFill>
                  <a:srgbClr val="CFD0D8"/>
                </a:solidFill>
                <a:latin typeface="Roboto" pitchFamily="34" charset="0"/>
                <a:ea typeface="Roboto" pitchFamily="34" charset="-122"/>
                <a:cs typeface="Roboto" pitchFamily="34" charset="-120"/>
              </a:rPr>
              <a:t>The black-box nature of machine learning, especially deep learning, raises concerns about its ability to provide insights into the physical mechanisms driving cyclone behaviour.</a:t>
            </a:r>
            <a:endParaRPr lang="en-US" sz="1750" dirty="0"/>
          </a:p>
        </p:txBody>
      </p:sp>
      <p:pic>
        <p:nvPicPr>
          <p:cNvPr id="13" name="Picture 12">
            <a:extLst>
              <a:ext uri="{FF2B5EF4-FFF2-40B4-BE49-F238E27FC236}">
                <a16:creationId xmlns:a16="http://schemas.microsoft.com/office/drawing/2014/main" id="{47E40EFF-9220-46D7-A53C-A7BB9EBFD666}"/>
              </a:ext>
            </a:extLst>
          </p:cNvPr>
          <p:cNvPicPr>
            <a:picLocks noChangeAspect="1"/>
          </p:cNvPicPr>
          <p:nvPr/>
        </p:nvPicPr>
        <p:blipFill>
          <a:blip r:embed="rId7"/>
          <a:stretch>
            <a:fillRect/>
          </a:stretch>
        </p:blipFill>
        <p:spPr>
          <a:xfrm>
            <a:off x="12758766" y="7363893"/>
            <a:ext cx="1871634" cy="86570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4124"/>
          </a:xfrm>
          <a:prstGeom prst="rect">
            <a:avLst/>
          </a:prstGeom>
        </p:spPr>
      </p:pic>
      <p:sp>
        <p:nvSpPr>
          <p:cNvPr id="3" name="Text 0"/>
          <p:cNvSpPr/>
          <p:nvPr/>
        </p:nvSpPr>
        <p:spPr>
          <a:xfrm>
            <a:off x="6193393" y="555427"/>
            <a:ext cx="7730014" cy="1262539"/>
          </a:xfrm>
          <a:prstGeom prst="rect">
            <a:avLst/>
          </a:prstGeom>
          <a:noFill/>
          <a:ln/>
        </p:spPr>
        <p:txBody>
          <a:bodyPr wrap="square" lIns="0" tIns="0" rIns="0" bIns="0" rtlCol="0" anchor="t"/>
          <a:lstStyle/>
          <a:p>
            <a:pPr marL="0" indent="0">
              <a:lnSpc>
                <a:spcPts val="4950"/>
              </a:lnSpc>
              <a:buNone/>
            </a:pPr>
            <a:r>
              <a:rPr lang="en-US" sz="3950" dirty="0">
                <a:solidFill>
                  <a:srgbClr val="FFFFFF"/>
                </a:solidFill>
                <a:latin typeface="Roboto Medium" pitchFamily="34" charset="0"/>
                <a:ea typeface="Roboto Medium" pitchFamily="34" charset="-122"/>
                <a:cs typeface="Roboto Medium" pitchFamily="34" charset="-120"/>
              </a:rPr>
              <a:t>The Future of Cyclone Forecasting</a:t>
            </a:r>
            <a:endParaRPr lang="en-US" sz="3950" dirty="0"/>
          </a:p>
        </p:txBody>
      </p:sp>
      <p:sp>
        <p:nvSpPr>
          <p:cNvPr id="4" name="Shape 1"/>
          <p:cNvSpPr/>
          <p:nvPr/>
        </p:nvSpPr>
        <p:spPr>
          <a:xfrm>
            <a:off x="6193393" y="2120979"/>
            <a:ext cx="7730014" cy="1825704"/>
          </a:xfrm>
          <a:prstGeom prst="roundRect">
            <a:avLst>
              <a:gd name="adj" fmla="val 4647"/>
            </a:avLst>
          </a:prstGeom>
          <a:solidFill>
            <a:srgbClr val="182567"/>
          </a:solidFill>
          <a:ln w="7620">
            <a:solidFill>
              <a:srgbClr val="313E80"/>
            </a:solidFill>
            <a:prstDash val="solid"/>
          </a:ln>
        </p:spPr>
      </p:sp>
      <p:sp>
        <p:nvSpPr>
          <p:cNvPr id="5" name="Text 2"/>
          <p:cNvSpPr/>
          <p:nvPr/>
        </p:nvSpPr>
        <p:spPr>
          <a:xfrm>
            <a:off x="6402943" y="2330529"/>
            <a:ext cx="2525078" cy="315635"/>
          </a:xfrm>
          <a:prstGeom prst="rect">
            <a:avLst/>
          </a:prstGeom>
          <a:noFill/>
          <a:ln/>
        </p:spPr>
        <p:txBody>
          <a:bodyPr wrap="none" lIns="0" tIns="0" rIns="0" bIns="0" rtlCol="0" anchor="t"/>
          <a:lstStyle/>
          <a:p>
            <a:pPr marL="0" indent="0">
              <a:lnSpc>
                <a:spcPts val="2450"/>
              </a:lnSpc>
              <a:buNone/>
            </a:pPr>
            <a:r>
              <a:rPr lang="en-US" sz="1950" dirty="0">
                <a:solidFill>
                  <a:srgbClr val="CFD0D8"/>
                </a:solidFill>
                <a:latin typeface="Roboto Medium" pitchFamily="34" charset="0"/>
                <a:ea typeface="Roboto Medium" pitchFamily="34" charset="-122"/>
                <a:cs typeface="Roboto Medium" pitchFamily="34" charset="-120"/>
              </a:rPr>
              <a:t>Multi-Source Data</a:t>
            </a:r>
            <a:endParaRPr lang="en-US" sz="1950" dirty="0"/>
          </a:p>
        </p:txBody>
      </p:sp>
      <p:sp>
        <p:nvSpPr>
          <p:cNvPr id="6" name="Text 3"/>
          <p:cNvSpPr/>
          <p:nvPr/>
        </p:nvSpPr>
        <p:spPr>
          <a:xfrm>
            <a:off x="6402943" y="2767370"/>
            <a:ext cx="7310914" cy="969764"/>
          </a:xfrm>
          <a:prstGeom prst="rect">
            <a:avLst/>
          </a:prstGeom>
          <a:noFill/>
          <a:ln/>
        </p:spPr>
        <p:txBody>
          <a:bodyPr wrap="square" lIns="0" tIns="0" rIns="0" bIns="0" rtlCol="0" anchor="t"/>
          <a:lstStyle/>
          <a:p>
            <a:pPr marL="0" indent="0">
              <a:lnSpc>
                <a:spcPts val="2500"/>
              </a:lnSpc>
              <a:buNone/>
            </a:pPr>
            <a:r>
              <a:rPr lang="en-US" sz="1550" dirty="0">
                <a:solidFill>
                  <a:srgbClr val="CFD0D8"/>
                </a:solidFill>
                <a:latin typeface="Roboto" pitchFamily="34" charset="0"/>
                <a:ea typeface="Roboto" pitchFamily="34" charset="-122"/>
                <a:cs typeface="Roboto" pitchFamily="34" charset="-120"/>
              </a:rPr>
              <a:t>Integrating data from various sources, such as satellites, reanalysis, and in-situ observations, can significantly enhance the performance of machine learning models for cyclone prediction.</a:t>
            </a:r>
            <a:endParaRPr lang="en-US" sz="1550" dirty="0"/>
          </a:p>
        </p:txBody>
      </p:sp>
      <p:sp>
        <p:nvSpPr>
          <p:cNvPr id="7" name="Shape 4"/>
          <p:cNvSpPr/>
          <p:nvPr/>
        </p:nvSpPr>
        <p:spPr>
          <a:xfrm>
            <a:off x="6193393" y="4148614"/>
            <a:ext cx="7730014" cy="1502450"/>
          </a:xfrm>
          <a:prstGeom prst="roundRect">
            <a:avLst>
              <a:gd name="adj" fmla="val 5647"/>
            </a:avLst>
          </a:prstGeom>
          <a:solidFill>
            <a:srgbClr val="182567"/>
          </a:solidFill>
          <a:ln w="7620">
            <a:solidFill>
              <a:srgbClr val="313E80"/>
            </a:solidFill>
            <a:prstDash val="solid"/>
          </a:ln>
        </p:spPr>
      </p:sp>
      <p:sp>
        <p:nvSpPr>
          <p:cNvPr id="8" name="Text 5"/>
          <p:cNvSpPr/>
          <p:nvPr/>
        </p:nvSpPr>
        <p:spPr>
          <a:xfrm>
            <a:off x="6402943" y="4358164"/>
            <a:ext cx="2525078" cy="315635"/>
          </a:xfrm>
          <a:prstGeom prst="rect">
            <a:avLst/>
          </a:prstGeom>
          <a:noFill/>
          <a:ln/>
        </p:spPr>
        <p:txBody>
          <a:bodyPr wrap="none" lIns="0" tIns="0" rIns="0" bIns="0" rtlCol="0" anchor="t"/>
          <a:lstStyle/>
          <a:p>
            <a:pPr marL="0" indent="0">
              <a:lnSpc>
                <a:spcPts val="2450"/>
              </a:lnSpc>
              <a:buNone/>
            </a:pPr>
            <a:r>
              <a:rPr lang="en-US" sz="1950" dirty="0">
                <a:solidFill>
                  <a:srgbClr val="CFD0D8"/>
                </a:solidFill>
                <a:latin typeface="Roboto Medium" pitchFamily="34" charset="0"/>
                <a:ea typeface="Roboto Medium" pitchFamily="34" charset="-122"/>
                <a:cs typeface="Roboto Medium" pitchFamily="34" charset="-120"/>
              </a:rPr>
              <a:t>Hybrid Models</a:t>
            </a:r>
            <a:endParaRPr lang="en-US" sz="1950" dirty="0"/>
          </a:p>
        </p:txBody>
      </p:sp>
      <p:sp>
        <p:nvSpPr>
          <p:cNvPr id="9" name="Text 6"/>
          <p:cNvSpPr/>
          <p:nvPr/>
        </p:nvSpPr>
        <p:spPr>
          <a:xfrm>
            <a:off x="6402943" y="4795004"/>
            <a:ext cx="7310914" cy="646509"/>
          </a:xfrm>
          <a:prstGeom prst="rect">
            <a:avLst/>
          </a:prstGeom>
          <a:noFill/>
          <a:ln/>
        </p:spPr>
        <p:txBody>
          <a:bodyPr wrap="square" lIns="0" tIns="0" rIns="0" bIns="0" rtlCol="0" anchor="t"/>
          <a:lstStyle/>
          <a:p>
            <a:pPr marL="0" indent="0">
              <a:lnSpc>
                <a:spcPts val="2500"/>
              </a:lnSpc>
              <a:buNone/>
            </a:pPr>
            <a:r>
              <a:rPr lang="en-US" sz="1550" dirty="0">
                <a:solidFill>
                  <a:srgbClr val="CFD0D8"/>
                </a:solidFill>
                <a:latin typeface="Roboto" pitchFamily="34" charset="0"/>
                <a:ea typeface="Roboto" pitchFamily="34" charset="-122"/>
                <a:cs typeface="Roboto" pitchFamily="34" charset="-120"/>
              </a:rPr>
              <a:t>Combining the strengths of data-driven and physics-based models holds immense potential for achieving more accurate and reliable cyclone forecasts.</a:t>
            </a:r>
            <a:endParaRPr lang="en-US" sz="1550" dirty="0"/>
          </a:p>
        </p:txBody>
      </p:sp>
      <p:sp>
        <p:nvSpPr>
          <p:cNvPr id="10" name="Shape 7"/>
          <p:cNvSpPr/>
          <p:nvPr/>
        </p:nvSpPr>
        <p:spPr>
          <a:xfrm>
            <a:off x="6193393" y="5852993"/>
            <a:ext cx="7730014" cy="1825704"/>
          </a:xfrm>
          <a:prstGeom prst="roundRect">
            <a:avLst>
              <a:gd name="adj" fmla="val 4647"/>
            </a:avLst>
          </a:prstGeom>
          <a:solidFill>
            <a:srgbClr val="182567"/>
          </a:solidFill>
          <a:ln w="7620">
            <a:solidFill>
              <a:srgbClr val="313E80"/>
            </a:solidFill>
            <a:prstDash val="solid"/>
          </a:ln>
        </p:spPr>
      </p:sp>
      <p:sp>
        <p:nvSpPr>
          <p:cNvPr id="11" name="Text 8"/>
          <p:cNvSpPr/>
          <p:nvPr/>
        </p:nvSpPr>
        <p:spPr>
          <a:xfrm>
            <a:off x="6402943" y="6062543"/>
            <a:ext cx="2619732" cy="315635"/>
          </a:xfrm>
          <a:prstGeom prst="rect">
            <a:avLst/>
          </a:prstGeom>
          <a:noFill/>
          <a:ln/>
        </p:spPr>
        <p:txBody>
          <a:bodyPr wrap="none" lIns="0" tIns="0" rIns="0" bIns="0" rtlCol="0" anchor="t"/>
          <a:lstStyle/>
          <a:p>
            <a:pPr marL="0" indent="0">
              <a:lnSpc>
                <a:spcPts val="2450"/>
              </a:lnSpc>
              <a:buNone/>
            </a:pPr>
            <a:r>
              <a:rPr lang="en-US" sz="1950" dirty="0">
                <a:solidFill>
                  <a:srgbClr val="CFD0D8"/>
                </a:solidFill>
                <a:latin typeface="Roboto Medium" pitchFamily="34" charset="0"/>
                <a:ea typeface="Roboto Medium" pitchFamily="34" charset="-122"/>
                <a:cs typeface="Roboto Medium" pitchFamily="34" charset="-120"/>
              </a:rPr>
              <a:t>Improved Explainability</a:t>
            </a:r>
            <a:endParaRPr lang="en-US" sz="1950" dirty="0"/>
          </a:p>
        </p:txBody>
      </p:sp>
      <p:sp>
        <p:nvSpPr>
          <p:cNvPr id="12" name="Text 9"/>
          <p:cNvSpPr/>
          <p:nvPr/>
        </p:nvSpPr>
        <p:spPr>
          <a:xfrm>
            <a:off x="6402943" y="6499384"/>
            <a:ext cx="7310914" cy="969764"/>
          </a:xfrm>
          <a:prstGeom prst="rect">
            <a:avLst/>
          </a:prstGeom>
          <a:noFill/>
          <a:ln/>
        </p:spPr>
        <p:txBody>
          <a:bodyPr wrap="square" lIns="0" tIns="0" rIns="0" bIns="0" rtlCol="0" anchor="t"/>
          <a:lstStyle/>
          <a:p>
            <a:pPr marL="0" indent="0">
              <a:lnSpc>
                <a:spcPts val="2500"/>
              </a:lnSpc>
              <a:buNone/>
            </a:pPr>
            <a:r>
              <a:rPr lang="en-US" sz="1550" dirty="0">
                <a:solidFill>
                  <a:srgbClr val="CFD0D8"/>
                </a:solidFill>
                <a:latin typeface="Roboto" pitchFamily="34" charset="0"/>
                <a:ea typeface="Roboto" pitchFamily="34" charset="-122"/>
                <a:cs typeface="Roboto" pitchFamily="34" charset="-120"/>
              </a:rPr>
              <a:t>Developing machine learning models that provide insights into the underlying physical processes driving cyclone behaviour is crucial for building trust and acceptance in these models.</a:t>
            </a:r>
            <a:endParaRPr lang="en-US" sz="1550" dirty="0"/>
          </a:p>
        </p:txBody>
      </p:sp>
      <p:pic>
        <p:nvPicPr>
          <p:cNvPr id="13" name="Picture 12">
            <a:extLst>
              <a:ext uri="{FF2B5EF4-FFF2-40B4-BE49-F238E27FC236}">
                <a16:creationId xmlns:a16="http://schemas.microsoft.com/office/drawing/2014/main" id="{02D37F2D-A15E-4381-AFAA-02F4191BDBCD}"/>
              </a:ext>
            </a:extLst>
          </p:cNvPr>
          <p:cNvPicPr>
            <a:picLocks noChangeAspect="1"/>
          </p:cNvPicPr>
          <p:nvPr/>
        </p:nvPicPr>
        <p:blipFill>
          <a:blip r:embed="rId4"/>
          <a:stretch>
            <a:fillRect/>
          </a:stretch>
        </p:blipFill>
        <p:spPr>
          <a:xfrm>
            <a:off x="12758766" y="7363893"/>
            <a:ext cx="1871634" cy="86570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3086100"/>
          </a:xfrm>
          <a:prstGeom prst="rect">
            <a:avLst/>
          </a:prstGeom>
        </p:spPr>
      </p:pic>
      <p:sp>
        <p:nvSpPr>
          <p:cNvPr id="3" name="Text 0"/>
          <p:cNvSpPr/>
          <p:nvPr/>
        </p:nvSpPr>
        <p:spPr>
          <a:xfrm>
            <a:off x="864037" y="4296847"/>
            <a:ext cx="6172200" cy="771525"/>
          </a:xfrm>
          <a:prstGeom prst="rect">
            <a:avLst/>
          </a:prstGeom>
          <a:noFill/>
          <a:ln/>
        </p:spPr>
        <p:txBody>
          <a:bodyPr wrap="none" lIns="0" tIns="0" rIns="0" bIns="0" rtlCol="0" anchor="t"/>
          <a:lstStyle/>
          <a:p>
            <a:pPr marL="0" indent="0">
              <a:lnSpc>
                <a:spcPts val="6050"/>
              </a:lnSpc>
              <a:buNone/>
            </a:pPr>
            <a:r>
              <a:rPr lang="en-US" sz="4850" dirty="0">
                <a:solidFill>
                  <a:srgbClr val="FFFFFF"/>
                </a:solidFill>
                <a:latin typeface="Roboto Medium" pitchFamily="34" charset="0"/>
                <a:ea typeface="Roboto Medium" pitchFamily="34" charset="-122"/>
                <a:cs typeface="Roboto Medium" pitchFamily="34" charset="-120"/>
              </a:rPr>
              <a:t>Conclusion</a:t>
            </a:r>
            <a:endParaRPr lang="en-US" sz="4850" dirty="0"/>
          </a:p>
        </p:txBody>
      </p:sp>
      <p:sp>
        <p:nvSpPr>
          <p:cNvPr id="4" name="Text 1"/>
          <p:cNvSpPr/>
          <p:nvPr/>
        </p:nvSpPr>
        <p:spPr>
          <a:xfrm>
            <a:off x="864037" y="5438656"/>
            <a:ext cx="12902327" cy="1580198"/>
          </a:xfrm>
          <a:prstGeom prst="rect">
            <a:avLst/>
          </a:prstGeom>
          <a:noFill/>
          <a:ln/>
        </p:spPr>
        <p:txBody>
          <a:bodyPr wrap="square" lIns="0" tIns="0" rIns="0" bIns="0" rtlCol="0" anchor="t"/>
          <a:lstStyle/>
          <a:p>
            <a:pPr marL="0" indent="0">
              <a:lnSpc>
                <a:spcPts val="3100"/>
              </a:lnSpc>
              <a:buNone/>
            </a:pPr>
            <a:r>
              <a:rPr lang="en-US" sz="1900" dirty="0">
                <a:solidFill>
                  <a:srgbClr val="CFD0D8"/>
                </a:solidFill>
                <a:latin typeface="Roboto" pitchFamily="34" charset="0"/>
                <a:ea typeface="Roboto" pitchFamily="34" charset="-122"/>
                <a:cs typeface="Roboto" pitchFamily="34" charset="-120"/>
              </a:rPr>
              <a:t>Machine learning offers a promising avenue for advancing cyclone forecasting by leveraging data and uncovering patterns. Although challenges remain, the potential of machine learning in this field is undeniable. Further research and development are essential to unlock its full capabilities, creating a future where more accurate and reliable cyclone forecasts protect lives and mitigate the impact of these devastating storms.</a:t>
            </a:r>
            <a:endParaRPr lang="en-US" sz="1900" dirty="0"/>
          </a:p>
        </p:txBody>
      </p:sp>
      <p:pic>
        <p:nvPicPr>
          <p:cNvPr id="5" name="Picture 4">
            <a:extLst>
              <a:ext uri="{FF2B5EF4-FFF2-40B4-BE49-F238E27FC236}">
                <a16:creationId xmlns:a16="http://schemas.microsoft.com/office/drawing/2014/main" id="{BC52089C-FE0D-424B-89F7-31BFBA8E9833}"/>
              </a:ext>
            </a:extLst>
          </p:cNvPr>
          <p:cNvPicPr>
            <a:picLocks noChangeAspect="1"/>
          </p:cNvPicPr>
          <p:nvPr/>
        </p:nvPicPr>
        <p:blipFill>
          <a:blip r:embed="rId4"/>
          <a:stretch>
            <a:fillRect/>
          </a:stretch>
        </p:blipFill>
        <p:spPr>
          <a:xfrm>
            <a:off x="12758766" y="7363893"/>
            <a:ext cx="1871634" cy="86570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659</Words>
  <Application>Microsoft Office PowerPoint</Application>
  <PresentationFormat>Custom</PresentationFormat>
  <Paragraphs>59</Paragraphs>
  <Slides>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Roboto</vt:lpstr>
      <vt:lpstr>Arial</vt:lpstr>
      <vt:lpstr>Roboto Bold</vt:lpstr>
      <vt:lpstr>Roboto Medium</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Masum</cp:lastModifiedBy>
  <cp:revision>2</cp:revision>
  <dcterms:created xsi:type="dcterms:W3CDTF">2024-11-16T08:13:13Z</dcterms:created>
  <dcterms:modified xsi:type="dcterms:W3CDTF">2024-11-16T08:34:06Z</dcterms:modified>
</cp:coreProperties>
</file>